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5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9" autoAdjust="0"/>
    <p:restoredTop sz="94683" autoAdjust="0"/>
  </p:normalViewPr>
  <p:slideViewPr>
    <p:cSldViewPr snapToGrid="0">
      <p:cViewPr varScale="1">
        <p:scale>
          <a:sx n="189" d="100"/>
          <a:sy n="189" d="100"/>
        </p:scale>
        <p:origin x="264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272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959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303947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77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8955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583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74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957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349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89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22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348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882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4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41658-7B32-421C-AE67-BC405FF7E8C0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3B0FA2F-47E3-44E7-B664-60362A1A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282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A9BD6-2D09-0CAD-ADD7-A27E9CBA9A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IT460 Unit 10 Assignment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93FDE-3648-021D-73D1-93A61C2E09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Taught by Ted Witt</a:t>
            </a:r>
          </a:p>
          <a:p>
            <a:r>
              <a:rPr lang="en-US" dirty="0"/>
              <a:t>PowerPoint by Corey Crooks</a:t>
            </a:r>
          </a:p>
          <a:p>
            <a:r>
              <a:rPr lang="en-US" dirty="0"/>
              <a:t>June 28, 2023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3DB52AD-B3A3-B6E0-C3B4-D4DDA71D3C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914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67"/>
    </mc:Choice>
    <mc:Fallback>
      <p:transition spd="slow" advTm="4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F7D37-4E23-4D2F-FB46-009CE3D60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Strategy (Alan Dennis, 2012)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66FE1-45A4-31B5-969E-A7A35BED8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Seven types of Conversion Strategies.</a:t>
            </a:r>
          </a:p>
          <a:p>
            <a:pPr lvl="1"/>
            <a:r>
              <a:rPr lang="en-US" dirty="0"/>
              <a:t>Provides stakeholders with transparent and organized information.</a:t>
            </a:r>
          </a:p>
          <a:p>
            <a:pPr lvl="1"/>
            <a:r>
              <a:rPr lang="en-US" dirty="0"/>
              <a:t>Helps make informed decisions about strategy.</a:t>
            </a:r>
          </a:p>
          <a:p>
            <a:pPr lvl="1"/>
            <a:r>
              <a:rPr lang="en-US" dirty="0"/>
              <a:t>Coordinates business employees to help everyone understand objectives.</a:t>
            </a:r>
          </a:p>
          <a:p>
            <a:endParaRPr lang="en-US" dirty="0"/>
          </a:p>
          <a:p>
            <a:r>
              <a:rPr lang="en-US" dirty="0"/>
              <a:t>Each have their own factors.</a:t>
            </a:r>
          </a:p>
          <a:p>
            <a:pPr lvl="1"/>
            <a:r>
              <a:rPr lang="en-US" dirty="0"/>
              <a:t>Risk measures overall worst-case scenarios and probability.</a:t>
            </a:r>
          </a:p>
          <a:p>
            <a:pPr lvl="1"/>
            <a:r>
              <a:rPr lang="en-US" dirty="0"/>
              <a:t>Cost measures the materials needed to implement conversion.</a:t>
            </a:r>
          </a:p>
          <a:p>
            <a:pPr lvl="1"/>
            <a:r>
              <a:rPr lang="en-US" dirty="0"/>
              <a:t>Time measures the timeline of the project, and needs for conversion.</a:t>
            </a:r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CD35A3F-0138-A5CA-009B-6E319726A6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409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521"/>
    </mc:Choice>
    <mc:Fallback>
      <p:transition spd="slow" advTm="74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CFD0A-0290-CB54-2DE1-78FB66F74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0186"/>
            <a:ext cx="10515600" cy="1325563"/>
          </a:xfrm>
        </p:spPr>
        <p:txBody>
          <a:bodyPr/>
          <a:lstStyle/>
          <a:p>
            <a:r>
              <a:rPr lang="en-US" dirty="0"/>
              <a:t>Conversion Strategy 2: </a:t>
            </a:r>
            <a:r>
              <a:rPr lang="en-US" b="1" i="1" dirty="0"/>
              <a:t>Candidates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8D836-3586-A9A0-5D6F-A4B048E56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Direct Conversion</a:t>
            </a:r>
          </a:p>
          <a:p>
            <a:pPr lvl="1"/>
            <a:r>
              <a:rPr lang="en-US" dirty="0"/>
              <a:t>Abrupt, complete change.</a:t>
            </a:r>
          </a:p>
          <a:p>
            <a:pPr lvl="1"/>
            <a:r>
              <a:rPr lang="en-US" dirty="0"/>
              <a:t>Old system is virtually unrecognizable. </a:t>
            </a:r>
          </a:p>
          <a:p>
            <a:pPr lvl="1"/>
            <a:endParaRPr lang="en-US" dirty="0"/>
          </a:p>
          <a:p>
            <a:r>
              <a:rPr lang="en-US" dirty="0"/>
              <a:t>Whole-System Conversion</a:t>
            </a:r>
          </a:p>
          <a:p>
            <a:pPr lvl="1"/>
            <a:r>
              <a:rPr lang="en-US" dirty="0"/>
              <a:t>Done all at once.</a:t>
            </a:r>
          </a:p>
          <a:p>
            <a:pPr lvl="1"/>
            <a:r>
              <a:rPr lang="en-US" dirty="0"/>
              <a:t>Required with tightly-integrated modules.</a:t>
            </a:r>
          </a:p>
          <a:p>
            <a:pPr lvl="1"/>
            <a:r>
              <a:rPr lang="en-US" dirty="0"/>
              <a:t>Requires more resources than Direct Conversions</a:t>
            </a:r>
          </a:p>
          <a:p>
            <a:pPr lvl="1"/>
            <a:r>
              <a:rPr lang="en-US" dirty="0"/>
              <a:t>Cannot be done on large enterprises.</a:t>
            </a:r>
          </a:p>
          <a:p>
            <a:endParaRPr lang="en-US" dirty="0"/>
          </a:p>
          <a:p>
            <a:r>
              <a:rPr lang="en-US" dirty="0"/>
              <a:t>Modular Conversion</a:t>
            </a:r>
          </a:p>
          <a:p>
            <a:pPr lvl="1"/>
            <a:r>
              <a:rPr lang="en-US" dirty="0"/>
              <a:t>Done step-by-step.</a:t>
            </a:r>
          </a:p>
          <a:p>
            <a:pPr lvl="1"/>
            <a:r>
              <a:rPr lang="en-US" dirty="0"/>
              <a:t>Reduces resources needed for employees to adapt.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26737C1-45C5-F225-DE9A-A0D0E012D7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691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24"/>
    </mc:Choice>
    <mc:Fallback>
      <p:transition spd="slow" advTm="47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7A399-C05E-0851-A076-B3A87A007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Strategy 3: </a:t>
            </a:r>
            <a:r>
              <a:rPr lang="en-US" b="1" i="1" dirty="0"/>
              <a:t>Strategy Selection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16D62-4D3B-2834-2F3D-2D1FBE838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Mystic Brewery</a:t>
            </a:r>
          </a:p>
          <a:p>
            <a:endParaRPr lang="en-US" dirty="0"/>
          </a:p>
          <a:p>
            <a:pPr lvl="1"/>
            <a:r>
              <a:rPr lang="en-US" dirty="0"/>
              <a:t>Whole System Conversion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Virtually no systems in an auto-shop may be useful to a brewery.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Systems needed complete and total rework.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New systems needed to be implemented for the business to function optimally.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5E3BC60-8504-530B-D56A-6B349C0A50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309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472"/>
    </mc:Choice>
    <mc:Fallback>
      <p:transition spd="slow" advTm="47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F944A-664B-91E4-CE8F-5D9377A01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Contingency Plan (Witt, 2023)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6F0A6-2216-9EBF-3C84-8164AD687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Provides the business with informational security</a:t>
            </a:r>
          </a:p>
          <a:p>
            <a:pPr lvl="1"/>
            <a:r>
              <a:rPr lang="en-US" dirty="0"/>
              <a:t>Overall must include steps in case of a disaster.</a:t>
            </a:r>
          </a:p>
          <a:p>
            <a:pPr lvl="1"/>
            <a:endParaRPr lang="en-US" dirty="0"/>
          </a:p>
          <a:p>
            <a:r>
              <a:rPr lang="en-US" dirty="0"/>
              <a:t>Should address data security.</a:t>
            </a:r>
          </a:p>
          <a:p>
            <a:endParaRPr lang="en-US" dirty="0"/>
          </a:p>
          <a:p>
            <a:r>
              <a:rPr lang="en-US" dirty="0"/>
              <a:t>Details what exactly may happen, and how to prevent business disasters that may arise.</a:t>
            </a:r>
          </a:p>
          <a:p>
            <a:pPr lvl="1"/>
            <a:r>
              <a:rPr lang="en-US" dirty="0"/>
              <a:t>Includes concepts like social engineering, not just “acts of god”.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BB59C87-294C-4079-E933-B9A059E81B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195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843"/>
    </mc:Choice>
    <mc:Fallback>
      <p:transition spd="slow" advTm="70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38FEA-568B-32C0-EEEE-B66999296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Contingency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1000B-D04A-C1B2-6DCE-EEE7FC31F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Point of Sales system must have a record output.</a:t>
            </a:r>
          </a:p>
          <a:p>
            <a:pPr lvl="1"/>
            <a:r>
              <a:rPr lang="en-US" dirty="0"/>
              <a:t>Receipts are important transaction proofs.</a:t>
            </a:r>
          </a:p>
          <a:p>
            <a:r>
              <a:rPr lang="en-US" dirty="0"/>
              <a:t>Inventory Management and Supply Tracking are fantastic steps.</a:t>
            </a:r>
          </a:p>
          <a:p>
            <a:pPr lvl="1"/>
            <a:r>
              <a:rPr lang="en-US" dirty="0"/>
              <a:t>This has already been included in the report.</a:t>
            </a:r>
          </a:p>
          <a:p>
            <a:r>
              <a:rPr lang="en-US" dirty="0"/>
              <a:t>Secured </a:t>
            </a:r>
            <a:r>
              <a:rPr lang="en-US" dirty="0" err="1"/>
              <a:t>WiFi</a:t>
            </a:r>
            <a:r>
              <a:rPr lang="en-US" dirty="0"/>
              <a:t> with user receipts is important.</a:t>
            </a:r>
          </a:p>
          <a:p>
            <a:pPr lvl="1"/>
            <a:r>
              <a:rPr lang="en-US" dirty="0"/>
              <a:t>This should help identify repeat malicious actors, and deny future access.</a:t>
            </a:r>
          </a:p>
          <a:p>
            <a:r>
              <a:rPr lang="en-US" dirty="0"/>
              <a:t>Training on documentation regarding the brewing process.</a:t>
            </a:r>
          </a:p>
          <a:p>
            <a:pPr lvl="1"/>
            <a:r>
              <a:rPr lang="en-US" dirty="0"/>
              <a:t>All employees related to this process should know what to expect, and how to react to prevent social engineering attempts.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BDF8991-6F1A-31CA-5B2E-B2149C5D0B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260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095"/>
    </mc:Choice>
    <mc:Fallback>
      <p:transition spd="slow" advTm="68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1D6F-165E-6857-CF45-633980D63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and Benefit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EF4DC-5604-6893-9D71-CC6A236D3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Benefits of to-be System</a:t>
            </a:r>
          </a:p>
          <a:p>
            <a:pPr lvl="1"/>
            <a:r>
              <a:rPr lang="en-US" dirty="0"/>
              <a:t>Increased security, better customer ease-of-access, potentially better interest drive for the geographical area.</a:t>
            </a:r>
          </a:p>
          <a:p>
            <a:r>
              <a:rPr lang="en-US" dirty="0"/>
              <a:t>Certainty/Measurement of Benefits</a:t>
            </a:r>
          </a:p>
          <a:p>
            <a:pPr lvl="1"/>
            <a:r>
              <a:rPr lang="en-US" dirty="0"/>
              <a:t>Perspectives from both Jake and Pete combine for a more holistic approach. Management actively work with stakeholders to ensure benefits, as each have run their own businesses before. </a:t>
            </a:r>
          </a:p>
          <a:p>
            <a:r>
              <a:rPr lang="en-US" dirty="0"/>
              <a:t>Costs of Transition</a:t>
            </a:r>
          </a:p>
          <a:p>
            <a:pPr lvl="1"/>
            <a:r>
              <a:rPr lang="en-US" dirty="0"/>
              <a:t>Some new skills needed, as POS systems and social media is integrated into business strategy. Overall, the core business remains the same as each found has run in the past.</a:t>
            </a:r>
          </a:p>
          <a:p>
            <a:r>
              <a:rPr lang="en-US" dirty="0"/>
              <a:t>Certainty/Measurement of Costs</a:t>
            </a:r>
          </a:p>
          <a:p>
            <a:pPr lvl="1"/>
            <a:r>
              <a:rPr lang="en-US" dirty="0"/>
              <a:t>Consolidation of two businesses implies higher certainty with experience from Jake and Pete. Little information is known about the financial responsibility of the previous businesses.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1F27E6-B255-C0EE-F896-687E7B2493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671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714"/>
    </mc:Choice>
    <mc:Fallback>
      <p:transition spd="slow" advTm="115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C372A-FE92-81F3-11DF-C31EF61AB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Assessment/Post-Implementation (</a:t>
            </a:r>
            <a:r>
              <a:rPr lang="en-US" dirty="0" err="1"/>
              <a:t>Oguz</a:t>
            </a:r>
            <a:r>
              <a:rPr lang="en-US" dirty="0"/>
              <a:t>, n.d.)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C0F63-4AF4-51C9-0E76-F2DCFF0F2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factors are monitored, reliability can be tested.</a:t>
            </a:r>
          </a:p>
          <a:p>
            <a:pPr lvl="1"/>
            <a:r>
              <a:rPr lang="en-US" dirty="0"/>
              <a:t>Systems such as the Point of Sales can be tested for malfunctions.</a:t>
            </a:r>
          </a:p>
          <a:p>
            <a:pPr lvl="1"/>
            <a:r>
              <a:rPr lang="en-US" dirty="0"/>
              <a:t>Social media can be tracked for metrics of clientele engagement.</a:t>
            </a:r>
          </a:p>
          <a:p>
            <a:pPr lvl="1"/>
            <a:r>
              <a:rPr lang="en-US" dirty="0"/>
              <a:t>Crowd draw for events can be gauged as a metric for sustainability.</a:t>
            </a:r>
          </a:p>
          <a:p>
            <a:r>
              <a:rPr lang="en-US" dirty="0"/>
              <a:t>Documentation is needed to ensure trends continue to rise.</a:t>
            </a:r>
          </a:p>
          <a:p>
            <a:pPr lvl="1"/>
            <a:r>
              <a:rPr lang="en-US" dirty="0"/>
              <a:t>Lower crowd drawn for certain events may lend to less interesting behavior, and thus must be reworked. </a:t>
            </a:r>
          </a:p>
          <a:p>
            <a:pPr lvl="1"/>
            <a:r>
              <a:rPr lang="en-US" dirty="0"/>
              <a:t>Increased activity on social media may give hints to clientele interest, and potential capitalization on event revenue.</a:t>
            </a:r>
          </a:p>
          <a:p>
            <a:pPr lvl="1"/>
            <a:r>
              <a:rPr lang="en-US" dirty="0"/>
              <a:t>Sales metrics on brews and merchandise can be tracked for popular trends.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AE680AD-A2E9-434C-44BC-66C942D86F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78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545"/>
    </mc:Choice>
    <mc:Fallback>
      <p:transition spd="slow" advTm="143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B74B-4F12-E710-2337-D4EA2C81D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E125B-C8A6-8041-BEBD-4B0A2F81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Alan Dennis, B. H. (2012). System Analysis and Design, Fifth Edition. Retrieved from John Wiley and Sons, Inc.: https://learning-oreilly-com.libauth.purdueglobal.edu/library/view/system-analysis-and/9781118057629/00_cover.html</a:t>
            </a:r>
          </a:p>
          <a:p>
            <a:r>
              <a:rPr lang="en-US" dirty="0" err="1"/>
              <a:t>Oguz</a:t>
            </a:r>
            <a:r>
              <a:rPr lang="en-US" dirty="0"/>
              <a:t>, A. (n.d.). 13.3 Post Implementation Reviews and Archiving Documents. Retrieved from Project Management: https://pressbooks.ulib.csuohio.edu/project-management-navigating-the-complexity/chapter/13-3-post-implementation-reviews-and-archiving-documents/</a:t>
            </a:r>
          </a:p>
          <a:p>
            <a:r>
              <a:rPr lang="en-US" dirty="0"/>
              <a:t>Witt, T. (2023, June 22). IT460 Systems Analysis and Design Unit 10 Lecture. Retrieved from Purdue University Global: https://purdueglobal.zoom.us/rec/play/VL70JDYGm3RzyydogQolCgYcuvrpkIfrqvNWMierocUSwRQsUOSKb3BPK8gyUuN3iS8Mi70kIY_z6yep.qwQqgXZQ5py1xDma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A3067B6-3C4D-54AD-6B45-96982DE5D9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415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17"/>
    </mc:Choice>
    <mc:Fallback>
      <p:transition spd="slow" advTm="8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</TotalTime>
  <Words>714</Words>
  <Application>Microsoft Office PowerPoint</Application>
  <PresentationFormat>Widescreen</PresentationFormat>
  <Paragraphs>77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IT460 Unit 10 Assignment</vt:lpstr>
      <vt:lpstr>Conversion Strategy (Alan Dennis, 2012)</vt:lpstr>
      <vt:lpstr>Conversion Strategy 2: Candidates</vt:lpstr>
      <vt:lpstr>Conversion Strategy 3: Strategy Selection</vt:lpstr>
      <vt:lpstr>Business Contingency Plan (Witt, 2023)</vt:lpstr>
      <vt:lpstr>Business Contingency Plan</vt:lpstr>
      <vt:lpstr>Cost and Benefit Analysis</vt:lpstr>
      <vt:lpstr>Project Assessment/Post-Implementation (Oguz, n.d.)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IT460 Unit 10 Assignment</dc:title>
  <dc:creator>Classic Corey</dc:creator>
  <cp:lastModifiedBy>Classic Corey</cp:lastModifiedBy>
  <cp:revision>2</cp:revision>
  <dcterms:created xsi:type="dcterms:W3CDTF">2023-06-27T07:24:09Z</dcterms:created>
  <dcterms:modified xsi:type="dcterms:W3CDTF">2023-06-27T07:40:08Z</dcterms:modified>
</cp:coreProperties>
</file>

<file path=docProps/thumbnail.jpeg>
</file>